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98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70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693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7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0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5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97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90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02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0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05DE1-6728-4120-8C86-C7D3CCC5820E}" type="datetimeFigureOut">
              <a:rPr lang="en-US" smtClean="0"/>
              <a:t>10/18/2017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72332-9669-43B7-84BF-2B7AFCB0A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5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0050" y="182880"/>
            <a:ext cx="13359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PAF (FLAG)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99722" y="582990"/>
            <a:ext cx="35569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on single dish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High 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dish application = smaller funding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Excellent </a:t>
            </a:r>
            <a:r>
              <a:rPr lang="en-US" i="1" dirty="0" err="1"/>
              <a:t>T</a:t>
            </a:r>
            <a:r>
              <a:rPr lang="en-US" i="1" baseline="-25000" dirty="0" err="1"/>
              <a:t>sys</a:t>
            </a:r>
            <a:r>
              <a:rPr lang="en-US" dirty="0"/>
              <a:t>/</a:t>
            </a:r>
            <a:r>
              <a:rPr lang="en-US" i="1" dirty="0">
                <a:latin typeface="Symbol" panose="05050102010706020507" pitchFamily="18" charset="2"/>
                <a:cs typeface="GreekC_IV25" panose="00000400000000000000" pitchFamily="2" charset="0"/>
              </a:rPr>
              <a:t>h</a:t>
            </a:r>
            <a:r>
              <a:rPr lang="en-US" dirty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Excellent survey speed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“stuck” with </a:t>
            </a:r>
            <a:r>
              <a:rPr lang="en-US" dirty="0" err="1" smtClean="0"/>
              <a:t>cryo</a:t>
            </a:r>
            <a:r>
              <a:rPr lang="en-US" dirty="0" smtClean="0"/>
              <a:t> approach?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22352" y="1275486"/>
            <a:ext cx="27658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Pulsar (need wider BWs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Star formation (K-PAF)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53805" y="859989"/>
            <a:ext cx="3020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Trade Space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Warm L-band PAF (depend on better processing-JPL)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714" y="2722800"/>
            <a:ext cx="1958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Wideband Feeds</a:t>
            </a:r>
            <a:endParaRPr lang="en-US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75782" y="3432132"/>
            <a:ext cx="437011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Promising emerging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</a:rPr>
              <a:t>Has application to interferometers (</a:t>
            </a:r>
            <a:r>
              <a:rPr lang="en-US" dirty="0" smtClean="0">
                <a:solidFill>
                  <a:srgbClr val="FF0000"/>
                </a:solidFill>
              </a:rPr>
              <a:t>ngVLA, FAST) </a:t>
            </a:r>
            <a:r>
              <a:rPr lang="en-US" dirty="0">
                <a:solidFill>
                  <a:srgbClr val="FF0000"/>
                </a:solidFill>
              </a:rPr>
              <a:t>= larger </a:t>
            </a:r>
            <a:r>
              <a:rPr lang="en-US" dirty="0" smtClean="0">
                <a:solidFill>
                  <a:srgbClr val="FF0000"/>
                </a:solidFill>
              </a:rPr>
              <a:t>international funding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Spillover and </a:t>
            </a:r>
            <a:r>
              <a:rPr lang="en-US" dirty="0" smtClean="0"/>
              <a:t>matched waveguides and LNAs </a:t>
            </a:r>
            <a:r>
              <a:rPr lang="en-US" dirty="0"/>
              <a:t>a </a:t>
            </a:r>
            <a:r>
              <a:rPr lang="en-US" dirty="0" smtClean="0"/>
              <a:t>challenge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RFI a potential issue…but mitigated by improved ADCs and RFI algorithms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9" name="Straight Arrow Connector 8"/>
          <p:cNvCxnSpPr>
            <a:stCxn id="5" idx="3"/>
            <a:endCxn id="6" idx="1"/>
          </p:cNvCxnSpPr>
          <p:nvPr/>
        </p:nvCxnSpPr>
        <p:spPr>
          <a:xfrm>
            <a:off x="4056721" y="1598653"/>
            <a:ext cx="865631" cy="138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41622" y="859989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Science support</a:t>
            </a:r>
            <a:endParaRPr lang="en-US" u="sng" dirty="0"/>
          </a:p>
        </p:txBody>
      </p:sp>
      <p:cxnSp>
        <p:nvCxnSpPr>
          <p:cNvPr id="13" name="Straight Arrow Connector 12"/>
          <p:cNvCxnSpPr>
            <a:stCxn id="6" idx="3"/>
          </p:cNvCxnSpPr>
          <p:nvPr/>
        </p:nvCxnSpPr>
        <p:spPr>
          <a:xfrm flipV="1">
            <a:off x="7688174" y="1598652"/>
            <a:ext cx="766713" cy="1384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785809" y="2909672"/>
            <a:ext cx="3020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Trade Space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175991" y="3648335"/>
            <a:ext cx="8656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160892" y="2909672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Science support</a:t>
            </a:r>
            <a:endParaRPr lang="en-US" u="sng" dirty="0"/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8019096" y="3648334"/>
            <a:ext cx="7667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161149" y="3463668"/>
            <a:ext cx="23669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Pulsar (need wider BWs, esp. for timing</a:t>
            </a:r>
            <a:r>
              <a:rPr lang="en-US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Astrochemistry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083040" y="3432132"/>
            <a:ext cx="2583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pixel vs. multi-pixe</a:t>
            </a:r>
            <a:r>
              <a:rPr lang="en-US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659502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11614" y="755833"/>
            <a:ext cx="3020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Trade Space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4414530" y="1494496"/>
            <a:ext cx="8656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99431" y="755833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Science support</a:t>
            </a:r>
            <a:endParaRPr lang="en-US" u="sng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8045983" y="1494495"/>
            <a:ext cx="7667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35899" y="612664"/>
            <a:ext cx="3491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Feed horn arrays/ FPA (ARGUS)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9270" y="1125165"/>
            <a:ext cx="4495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More easily scalable than PAFs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be scaled up without large R&amp;D investments (LO distribution possible exception).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88083" y="3327392"/>
            <a:ext cx="3081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Bolometer FPA (MUSTANG)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8083" y="3809115"/>
            <a:ext cx="402644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Possible to scale up number of pixels without large investment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Lower temperature operation best way forward, but requires R&amp;D.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Can use kinetic inductance parametric up convertors (KPUPs) to increase multiplexing 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Possible leverage </a:t>
            </a:r>
            <a:r>
              <a:rPr lang="en-US" dirty="0" smtClean="0"/>
              <a:t>of ongoing work </a:t>
            </a:r>
            <a:r>
              <a:rPr lang="en-US" dirty="0" smtClean="0"/>
              <a:t>on </a:t>
            </a:r>
            <a:r>
              <a:rPr lang="en-US" dirty="0" err="1" smtClean="0"/>
              <a:t>NbTiN</a:t>
            </a:r>
            <a:r>
              <a:rPr lang="en-US" dirty="0" smtClean="0"/>
              <a:t> superconductors and TKIPs (see below).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11614" y="3542836"/>
            <a:ext cx="3020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Trade Space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414530" y="4281499"/>
            <a:ext cx="8656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99431" y="3542836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Science support</a:t>
            </a:r>
            <a:endParaRPr lang="en-US" u="sng" dirty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8045983" y="4281498"/>
            <a:ext cx="7667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027807" y="4068556"/>
            <a:ext cx="2787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5K operation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65004" y="1309829"/>
            <a:ext cx="1656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Cradle of life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Pulsars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927768" y="1333333"/>
            <a:ext cx="3004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Implementation/sensitivity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46809" y="4050665"/>
            <a:ext cx="2432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Cluster science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Star formation (dust)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675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2816" y="652553"/>
            <a:ext cx="24304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DSP and Large Arrays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1547" y="1044314"/>
            <a:ext cx="53538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Take advantage of Moore’s law/better ADCs and the need to periodically replace digital back ends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Could enable 10</a:t>
            </a:r>
            <a:r>
              <a:rPr lang="en-US" baseline="30000" dirty="0" smtClean="0"/>
              <a:t>3</a:t>
            </a:r>
            <a:r>
              <a:rPr lang="en-US" dirty="0" smtClean="0"/>
              <a:t> to 10</a:t>
            </a:r>
            <a:r>
              <a:rPr lang="en-US" baseline="30000" dirty="0" smtClean="0"/>
              <a:t>6</a:t>
            </a:r>
            <a:r>
              <a:rPr lang="en-US" dirty="0" smtClean="0"/>
              <a:t> elements up to 100 GHz BW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382607" y="758569"/>
            <a:ext cx="3020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Trade Space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885523" y="1497232"/>
            <a:ext cx="8656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870424" y="758569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Science support</a:t>
            </a:r>
            <a:endParaRPr lang="en-US" u="sng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516976" y="1497231"/>
            <a:ext cx="7667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91547" y="2527387"/>
            <a:ext cx="57024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Traveling-wave Kinetic Inductance Parametric Amplifiers (TKIPs)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91547" y="3235273"/>
            <a:ext cx="52541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Near quantum-limited performance over an octave of BW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Operates a </a:t>
            </a:r>
            <a:r>
              <a:rPr lang="en-US" dirty="0" err="1" smtClean="0"/>
              <a:t>milli</a:t>
            </a:r>
            <a:r>
              <a:rPr lang="en-US" dirty="0" smtClean="0"/>
              <a:t>-Kelvin now – possibility to leverage  MUSTANG’s cryostat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Researching 5K operation with a </a:t>
            </a:r>
            <a:r>
              <a:rPr lang="en-US" dirty="0"/>
              <a:t>gain &gt;15 dB over a </a:t>
            </a:r>
            <a:r>
              <a:rPr lang="en-US" dirty="0" smtClean="0"/>
              <a:t> </a:t>
            </a:r>
            <a:r>
              <a:rPr lang="en-US" dirty="0"/>
              <a:t>bandwidth </a:t>
            </a:r>
            <a:r>
              <a:rPr lang="en-US" dirty="0" smtClean="0"/>
              <a:t>of 55-175 GHz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Leverages wide BW feed horns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0491084" y="3050607"/>
            <a:ext cx="3020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Trade Space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5994000" y="3789270"/>
            <a:ext cx="8656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978901" y="3050607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Science support</a:t>
            </a:r>
            <a:endParaRPr lang="en-US" u="sng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9625453" y="3789269"/>
            <a:ext cx="7667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174077" y="3604603"/>
            <a:ext cx="113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Pulsars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171123" y="3973933"/>
            <a:ext cx="30177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Supports WB </a:t>
            </a:r>
            <a:r>
              <a:rPr lang="en-US" dirty="0" smtClean="0"/>
              <a:t>spectrometer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Astrochemistry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8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03094" y="586291"/>
            <a:ext cx="3020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Trade Space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5806010" y="1324954"/>
            <a:ext cx="8656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790911" y="586291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Science support</a:t>
            </a:r>
            <a:endParaRPr lang="en-US" u="sng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8973051" y="1430970"/>
            <a:ext cx="7667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2816" y="652553"/>
            <a:ext cx="14526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RFI and DSP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9270" y="1125165"/>
            <a:ext cx="44959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Increase requirement (</a:t>
            </a:r>
            <a:r>
              <a:rPr lang="en-US" dirty="0" err="1" smtClean="0"/>
              <a:t>smallsats</a:t>
            </a:r>
            <a:r>
              <a:rPr lang="en-US" dirty="0" smtClean="0"/>
              <a:t>, automotive radar…).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Leverages RFI work on other telescopes (ngVLA?) and commercial DSP and ADC developments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28990" y="3561404"/>
            <a:ext cx="3020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Trade Space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448251" y="4300066"/>
            <a:ext cx="86563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671641" y="3658444"/>
            <a:ext cx="1678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Science support</a:t>
            </a:r>
            <a:endParaRPr lang="en-US" u="sng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9591650" y="4300066"/>
            <a:ext cx="76671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38712" y="3627666"/>
            <a:ext cx="3431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Radar Transmission/Reception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85165" y="3843110"/>
            <a:ext cx="44959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Possibility on monostatic operation ?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195051" y="4115400"/>
            <a:ext cx="3065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Planetary mapping/probing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Planetary protection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57650" y="1140288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13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351</Words>
  <Application>Microsoft Office PowerPoint</Application>
  <PresentationFormat>Widescreen</PresentationFormat>
  <Paragraphs>70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GreekC_IV25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NRAO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Bert Hawkins</dc:creator>
  <cp:lastModifiedBy>Bert Hawkins</cp:lastModifiedBy>
  <cp:revision>78</cp:revision>
  <dcterms:created xsi:type="dcterms:W3CDTF">2017-10-18T02:52:43Z</dcterms:created>
  <dcterms:modified xsi:type="dcterms:W3CDTF">2017-10-18T17:33:09Z</dcterms:modified>
</cp:coreProperties>
</file>